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E081DF-1562-4ADD-90DF-87865AC3CD29}" type="datetimeFigureOut">
              <a:rPr lang="ru-RU" smtClean="0"/>
              <a:t>03.09.2015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23A730-DCA6-4691-8273-6A11C6CC402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920880" cy="3888432"/>
          </a:xfrm>
        </p:spPr>
        <p:txBody>
          <a:bodyPr>
            <a:noAutofit/>
          </a:bodyPr>
          <a:lstStyle/>
          <a:p>
            <a:r>
              <a:rPr lang="ru-RU" sz="4400" dirty="0" smtClean="0"/>
              <a:t>Базовые требования к общественным зданиям и сооружениям в отношении обеспечения их доступности для людей с ограниченными возможностями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452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txBody>
          <a:bodyPr/>
          <a:lstStyle/>
          <a:p>
            <a:r>
              <a:rPr lang="ru-RU" dirty="0">
                <a:effectLst/>
              </a:rPr>
              <a:t>Пути движения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Рельефная (тактильная) </a:t>
            </a:r>
            <a:endParaRPr lang="ru-RU" sz="24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smtClean="0"/>
              <a:t>полоса перед </a:t>
            </a:r>
            <a:r>
              <a:rPr lang="ru-RU" sz="2400" dirty="0"/>
              <a:t>маршем </a:t>
            </a:r>
            <a:endParaRPr lang="ru-RU" sz="24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smtClean="0"/>
              <a:t>вверху </a:t>
            </a:r>
            <a:r>
              <a:rPr lang="ru-RU" sz="2400" dirty="0"/>
              <a:t>и внизу (ширина</a:t>
            </a:r>
            <a:r>
              <a:rPr lang="ru-RU" sz="2400" dirty="0" smtClean="0"/>
              <a:t>)</a:t>
            </a:r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 smtClean="0"/>
              <a:t>Декоративное </a:t>
            </a:r>
            <a:r>
              <a:rPr lang="ru-RU" sz="2400" dirty="0"/>
              <a:t>оформление </a:t>
            </a:r>
            <a:endParaRPr lang="ru-RU" sz="24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smtClean="0"/>
              <a:t>разметки путей </a:t>
            </a:r>
            <a:r>
              <a:rPr lang="ru-RU" sz="2400" dirty="0"/>
              <a:t>движения </a:t>
            </a:r>
            <a:endParaRPr lang="ru-RU" sz="24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smtClean="0"/>
              <a:t>и зон </a:t>
            </a:r>
            <a:r>
              <a:rPr lang="ru-RU" sz="2400" dirty="0"/>
              <a:t>ожидания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 marL="82296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82296" indent="0">
              <a:spcBef>
                <a:spcPts val="0"/>
              </a:spcBef>
              <a:buNone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5"/>
            <a:ext cx="3528392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528392" cy="255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Пути движения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Пандус внутри здания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Ширина марша – не менее 90 см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Уклон не более 1/12 от его </a:t>
            </a:r>
            <a:r>
              <a:rPr lang="ru-RU" sz="2800" dirty="0" smtClean="0"/>
              <a:t>высоты</a:t>
            </a:r>
          </a:p>
          <a:p>
            <a:pPr>
              <a:spcBef>
                <a:spcPts val="0"/>
              </a:spcBef>
            </a:pPr>
            <a:r>
              <a:rPr lang="ru-RU" sz="2800" dirty="0"/>
              <a:t>Противоскользящее покрытие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3074" name="Picture 2" descr="D:\Николай\Архив\Загрузки\pandus_telesc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80905"/>
            <a:ext cx="3672409" cy="30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u.all.biz/img/ru/catalog/middle/341149.jpeg?rrr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80905"/>
            <a:ext cx="3672408" cy="307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Зона оказания </a:t>
            </a:r>
            <a:r>
              <a:rPr lang="ru-RU" sz="4400" dirty="0" smtClean="0"/>
              <a:t>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Высота </a:t>
            </a:r>
            <a:r>
              <a:rPr lang="ru-RU" sz="2600" dirty="0"/>
              <a:t>рабочей </a:t>
            </a:r>
            <a:r>
              <a:rPr lang="ru-RU" sz="2600" dirty="0" smtClean="0"/>
              <a:t>поверхности – от 80 см.</a:t>
            </a:r>
          </a:p>
          <a:p>
            <a:endParaRPr lang="ru-RU" sz="1100" dirty="0" smtClean="0"/>
          </a:p>
          <a:p>
            <a:r>
              <a:rPr lang="ru-RU" sz="2600" dirty="0"/>
              <a:t>Габариты зоны </a:t>
            </a:r>
            <a:r>
              <a:rPr lang="ru-RU" sz="2600" dirty="0" smtClean="0"/>
              <a:t>обслуживания – 90*120 см.</a:t>
            </a:r>
          </a:p>
          <a:p>
            <a:endParaRPr lang="ru-RU" sz="1100" dirty="0" smtClean="0"/>
          </a:p>
          <a:p>
            <a:r>
              <a:rPr lang="ru-RU" sz="2600" dirty="0"/>
              <a:t>Ширина проема двери в </a:t>
            </a:r>
            <a:r>
              <a:rPr lang="ru-RU" sz="2600" dirty="0" smtClean="0"/>
              <a:t>свету и ширина полосы движения – 90 см.</a:t>
            </a:r>
          </a:p>
          <a:p>
            <a:r>
              <a:rPr lang="ru-RU" sz="2600" dirty="0" smtClean="0"/>
              <a:t>Высота порогов не более 2,5 см.</a:t>
            </a:r>
          </a:p>
          <a:p>
            <a:endParaRPr lang="ru-RU" sz="1100" dirty="0" smtClean="0"/>
          </a:p>
          <a:p>
            <a:r>
              <a:rPr lang="ru-RU" sz="2600" dirty="0"/>
              <a:t>Габариты зоны сидения </a:t>
            </a:r>
            <a:r>
              <a:rPr lang="ru-RU" sz="2600" dirty="0" smtClean="0"/>
              <a:t> - не менее 120 см.</a:t>
            </a:r>
          </a:p>
          <a:p>
            <a:endParaRPr lang="ru-RU" sz="1000" dirty="0" smtClean="0"/>
          </a:p>
          <a:p>
            <a:r>
              <a:rPr lang="ru-RU" sz="2600" dirty="0" smtClean="0"/>
              <a:t>Наличие крючков </a:t>
            </a:r>
            <a:r>
              <a:rPr lang="ru-RU" sz="2600" dirty="0"/>
              <a:t>для костылей</a:t>
            </a:r>
            <a:endParaRPr lang="ru-RU" sz="2600" dirty="0" smtClean="0"/>
          </a:p>
          <a:p>
            <a:endParaRPr lang="ru-RU" dirty="0"/>
          </a:p>
          <a:p>
            <a:endParaRPr lang="ru-RU" dirty="0"/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9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Санитарно-бытовые помещения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санитарной зоне</a:t>
            </a:r>
          </a:p>
          <a:p>
            <a:r>
              <a:rPr lang="ru-RU" sz="2400" dirty="0" smtClean="0"/>
              <a:t>Знак </a:t>
            </a:r>
            <a:r>
              <a:rPr lang="ru-RU" sz="2400" dirty="0"/>
              <a:t>доступности </a:t>
            </a:r>
            <a:r>
              <a:rPr lang="ru-RU" sz="2400" dirty="0" smtClean="0"/>
              <a:t>помещения</a:t>
            </a:r>
          </a:p>
          <a:p>
            <a:endParaRPr lang="ru-RU" sz="10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Ширина </a:t>
            </a:r>
            <a:r>
              <a:rPr lang="ru-RU" sz="2400" dirty="0"/>
              <a:t>дверного </a:t>
            </a:r>
            <a:r>
              <a:rPr lang="ru-RU" sz="2400" dirty="0" smtClean="0"/>
              <a:t>проема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smtClean="0"/>
              <a:t>не менее 90 см.</a:t>
            </a:r>
          </a:p>
          <a:p>
            <a:r>
              <a:rPr lang="ru-RU" sz="2400" dirty="0"/>
              <a:t>Зона у раковины для кресла-коляски </a:t>
            </a:r>
            <a:r>
              <a:rPr lang="ru-RU" sz="2400" dirty="0" smtClean="0"/>
              <a:t>- </a:t>
            </a:r>
            <a:r>
              <a:rPr lang="ru-RU" sz="2400" dirty="0" smtClean="0">
                <a:sym typeface="Symbol"/>
              </a:rPr>
              <a:t>140 см.</a:t>
            </a:r>
          </a:p>
          <a:p>
            <a:r>
              <a:rPr lang="ru-RU" sz="2400" dirty="0"/>
              <a:t>Опорный поручень на </a:t>
            </a:r>
            <a:r>
              <a:rPr lang="ru-RU" sz="2400" dirty="0" smtClean="0"/>
              <a:t>высоте 75 см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Content Placeholder 5" descr="раковина с опорным поручнем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4140080"/>
            <a:ext cx="3672408" cy="260129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147201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G_32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4133542"/>
            <a:ext cx="2592288" cy="26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Санитарно-бытовые помещения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890080" cy="4979640"/>
          </a:xfrm>
        </p:spPr>
        <p:txBody>
          <a:bodyPr>
            <a:norm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туалетной кабине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Ширина дверного </a:t>
            </a:r>
            <a:r>
              <a:rPr lang="ru-RU" sz="2400" dirty="0" smtClean="0"/>
              <a:t>проема не более 90 см.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Габариты кабины - </a:t>
            </a:r>
            <a:r>
              <a:rPr lang="ru-RU" sz="2400" dirty="0"/>
              <a:t>180 * </a:t>
            </a:r>
            <a:r>
              <a:rPr lang="ru-RU" sz="2400" dirty="0" smtClean="0"/>
              <a:t>165 см.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Зона для кресла-коляски рядом с </a:t>
            </a:r>
            <a:r>
              <a:rPr lang="ru-RU" sz="2400" dirty="0" smtClean="0"/>
              <a:t>унитазом - 80*100 см.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Кнопка </a:t>
            </a:r>
            <a:r>
              <a:rPr lang="ru-RU" sz="2400" dirty="0" smtClean="0"/>
              <a:t>сигнализации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Опорные поручни </a:t>
            </a:r>
            <a:r>
              <a:rPr lang="ru-RU" sz="2400" dirty="0" smtClean="0"/>
              <a:t>и крючки около унитаза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3240360" cy="29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откидные поручни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14301" r="8263" b="13251"/>
          <a:stretch>
            <a:fillRect/>
          </a:stretch>
        </p:blipFill>
        <p:spPr bwMode="auto">
          <a:xfrm>
            <a:off x="4860032" y="3789040"/>
            <a:ext cx="3514040" cy="291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8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Средства информации и телекоммуникации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7498080" cy="4403576"/>
          </a:xfrm>
        </p:spPr>
        <p:txBody>
          <a:bodyPr>
            <a:norm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Визуальные средства информации о предоставлении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</a:t>
            </a:r>
          </a:p>
          <a:p>
            <a:pPr marL="82296" indent="0" algn="ctr">
              <a:buNone/>
            </a:pPr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355600">
              <a:spcBef>
                <a:spcPts val="0"/>
              </a:spcBef>
            </a:pPr>
            <a:r>
              <a:rPr lang="ru-RU" sz="2400" dirty="0"/>
              <a:t>Указатели, </a:t>
            </a:r>
            <a:r>
              <a:rPr lang="ru-RU" sz="2400" dirty="0" smtClean="0"/>
              <a:t>пиктограммы высота размещения –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smtClean="0"/>
              <a:t>195-210 см, высота букв не </a:t>
            </a:r>
            <a:r>
              <a:rPr lang="ru-RU" sz="2400" dirty="0"/>
              <a:t>менее 7,5 </a:t>
            </a:r>
            <a:r>
              <a:rPr lang="ru-RU" sz="2400" dirty="0" smtClean="0"/>
              <a:t>см</a:t>
            </a:r>
          </a:p>
          <a:p>
            <a:pPr marL="0" indent="355600">
              <a:spcBef>
                <a:spcPts val="0"/>
              </a:spcBef>
            </a:pPr>
            <a:r>
              <a:rPr lang="ru-RU" sz="2400" dirty="0" smtClean="0"/>
              <a:t>Информация </a:t>
            </a:r>
            <a:r>
              <a:rPr lang="ru-RU" sz="2400" dirty="0"/>
              <a:t>о назначении </a:t>
            </a:r>
            <a:r>
              <a:rPr lang="ru-RU" sz="2400" dirty="0" smtClean="0"/>
              <a:t>помещения 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высоте </a:t>
            </a:r>
            <a:r>
              <a:rPr lang="ru-RU" sz="2400" dirty="0"/>
              <a:t>1,4-1,6 м. со стороны дверной </a:t>
            </a:r>
            <a:r>
              <a:rPr lang="ru-RU" sz="2400" dirty="0" smtClean="0"/>
              <a:t>ручки</a:t>
            </a:r>
          </a:p>
          <a:p>
            <a:pPr marL="0" indent="355600">
              <a:spcBef>
                <a:spcPts val="0"/>
              </a:spcBef>
            </a:pPr>
            <a:r>
              <a:rPr lang="ru-RU" sz="2400" dirty="0" smtClean="0"/>
              <a:t>Световые </a:t>
            </a:r>
            <a:r>
              <a:rPr lang="ru-RU" sz="2400" dirty="0"/>
              <a:t>текстовые табло </a:t>
            </a:r>
            <a:r>
              <a:rPr lang="ru-RU" sz="2400" dirty="0" smtClean="0"/>
              <a:t>и/или </a:t>
            </a:r>
            <a:r>
              <a:rPr lang="ru-RU" sz="2400" dirty="0"/>
              <a:t>электронно-сенсорные устройства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4581128"/>
            <a:ext cx="4464495" cy="209029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2971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Средства информации и телекоммуникации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Тактильные средства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информации</a:t>
            </a:r>
          </a:p>
          <a:p>
            <a:r>
              <a:rPr lang="ru-RU" sz="2400" dirty="0" smtClean="0"/>
              <a:t>Высота </a:t>
            </a:r>
            <a:r>
              <a:rPr lang="ru-RU" sz="2400" dirty="0"/>
              <a:t>размещения полос ориентации на </a:t>
            </a:r>
            <a:r>
              <a:rPr lang="ru-RU" sz="2400" dirty="0" smtClean="0"/>
              <a:t>стене – 115-165 см.</a:t>
            </a:r>
          </a:p>
          <a:p>
            <a:r>
              <a:rPr lang="ru-RU" sz="2400" dirty="0" smtClean="0"/>
              <a:t>Маркировка </a:t>
            </a:r>
            <a:r>
              <a:rPr lang="ru-RU" sz="2400" dirty="0"/>
              <a:t>кабинетов приема со стороны </a:t>
            </a:r>
            <a:r>
              <a:rPr lang="ru-RU" sz="2400" dirty="0" smtClean="0"/>
              <a:t>ручки  на высот 100-110 </a:t>
            </a:r>
            <a:r>
              <a:rPr lang="ru-RU" sz="2400" dirty="0"/>
              <a:t>см.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198" y="3649092"/>
            <a:ext cx="3475890" cy="22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stroyoffis.ru/gost_ssbt/gost_r_12_2_143_2002/image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51451"/>
            <a:ext cx="424847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Средства информации и телекоммуникации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Акустические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</a:t>
            </a:r>
          </a:p>
          <a:p>
            <a:r>
              <a:rPr lang="ru-RU" sz="2400" dirty="0"/>
              <a:t>Звуковой маяк у входа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Информационный знак</a:t>
            </a:r>
          </a:p>
          <a:p>
            <a:pPr marL="82296" indent="0">
              <a:buNone/>
            </a:pPr>
            <a:r>
              <a:rPr lang="ru-RU" sz="2400" dirty="0"/>
              <a:t>н</a:t>
            </a:r>
            <a:r>
              <a:rPr lang="ru-RU" sz="2400" dirty="0" smtClean="0"/>
              <a:t>аличии акустического средства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36" y="2060848"/>
            <a:ext cx="2223799" cy="210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223441" cy="242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8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924944"/>
            <a:ext cx="749808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7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Нормативные документы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Закон Республики Казахстан от 13.04.2005 № 39 – </a:t>
            </a:r>
            <a:r>
              <a:rPr lang="en-US" dirty="0" smtClean="0"/>
              <a:t>III</a:t>
            </a:r>
            <a:r>
              <a:rPr lang="ru-RU" dirty="0" smtClean="0"/>
              <a:t> «О социальной защите инвалидов в Республике Казахстан»; </a:t>
            </a:r>
          </a:p>
          <a:p>
            <a:pPr algn="just"/>
            <a:r>
              <a:rPr lang="ru-RU" dirty="0" smtClean="0"/>
              <a:t>Конвенция ООН о правах инвалидов; </a:t>
            </a:r>
          </a:p>
          <a:p>
            <a:pPr algn="just"/>
            <a:r>
              <a:rPr lang="ru-RU" dirty="0" smtClean="0"/>
              <a:t>Межгосударственные строительные нормы МСН 3.02 – 05 – 2003 «Доступность зданий и сооружений для маломобильных групп населения»; </a:t>
            </a:r>
          </a:p>
          <a:p>
            <a:pPr algn="just"/>
            <a:r>
              <a:rPr lang="ru-RU" dirty="0" smtClean="0"/>
              <a:t>Свод правил СП РК 3.06-15-2005 «Проектирование зданий и сооружений с учетом доступности для маломобильных групп населения».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1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архитектурной среды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0424" y="1844824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Входная группа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96473" y="1844824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Пути движения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9004" y="3429000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Зона </a:t>
            </a:r>
            <a:r>
              <a:rPr lang="ru-RU" sz="2400" dirty="0"/>
              <a:t>оказания услуг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429000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Санитарно-бытовые помещения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017" y="3429000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Средства информации и телекоммуникации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9004" y="1844824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Территория объекта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12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Территория объекта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/>
          <a:lstStyle/>
          <a:p>
            <a:pPr marL="82296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требования к территории объекта</a:t>
            </a:r>
          </a:p>
          <a:p>
            <a:r>
              <a:rPr lang="ru-RU" sz="2400" dirty="0" smtClean="0"/>
              <a:t>Знак доступности здания</a:t>
            </a:r>
          </a:p>
          <a:p>
            <a:pPr marL="82296" indent="0">
              <a:buNone/>
            </a:pPr>
            <a:endParaRPr lang="ru-RU" sz="2800" dirty="0" smtClean="0"/>
          </a:p>
          <a:p>
            <a:endParaRPr lang="ru-RU" sz="2800" dirty="0" smtClean="0"/>
          </a:p>
          <a:p>
            <a:pPr>
              <a:spcBef>
                <a:spcPts val="0"/>
              </a:spcBef>
            </a:pPr>
            <a:r>
              <a:rPr lang="ru-RU" sz="2400" dirty="0"/>
              <a:t>Контрастная окраска направляющий </a:t>
            </a:r>
            <a:endParaRPr lang="ru-RU" sz="24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smtClean="0"/>
              <a:t>по </a:t>
            </a:r>
            <a:r>
              <a:rPr lang="ru-RU" sz="2400" dirty="0"/>
              <a:t>ходу движения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Ширина проходов и  калитки не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smtClean="0"/>
              <a:t>менее 90 см. Высота порогов – не более 2,5 см.</a:t>
            </a:r>
            <a:endParaRPr lang="ru-RU" sz="2400" dirty="0"/>
          </a:p>
          <a:p>
            <a:r>
              <a:rPr lang="ru-RU" sz="2400" dirty="0" smtClean="0"/>
              <a:t>Ширина полосы движения не менее 100 см.</a:t>
            </a:r>
          </a:p>
          <a:p>
            <a:endParaRPr lang="ru-RU" dirty="0"/>
          </a:p>
        </p:txBody>
      </p:sp>
      <p:pic>
        <p:nvPicPr>
          <p:cNvPr id="2050" name="Picture 2" descr="C:\Users\DeNoR\Desktop\inv02_m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25824"/>
            <a:ext cx="1459880" cy="14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иколай\Архив\Загрузки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56954"/>
            <a:ext cx="1600200" cy="254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Территория объекта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Места отдыха по пути движения</a:t>
            </a:r>
          </a:p>
          <a:p>
            <a:pPr marL="82296" indent="0">
              <a:buNone/>
            </a:pPr>
            <a:endParaRPr lang="ru-RU" sz="1000" dirty="0" smtClean="0"/>
          </a:p>
          <a:p>
            <a:r>
              <a:rPr lang="ru-RU" sz="2400" dirty="0" smtClean="0"/>
              <a:t>Минимум одно </a:t>
            </a:r>
            <a:r>
              <a:rPr lang="ru-RU" sz="2400" dirty="0" err="1" smtClean="0"/>
              <a:t>машиноместо</a:t>
            </a:r>
            <a:r>
              <a:rPr lang="ru-RU" sz="2400" dirty="0" smtClean="0"/>
              <a:t> для автомобилей инвалидов, обозначенное знаком </a:t>
            </a:r>
          </a:p>
          <a:p>
            <a:pPr marL="82296" indent="0">
              <a:buNone/>
            </a:pPr>
            <a:endParaRPr lang="ru-RU" sz="10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Наружные </a:t>
            </a:r>
            <a:r>
              <a:rPr lang="ru-RU" sz="2400" dirty="0"/>
              <a:t>лестницы должны иметь поручни с </a:t>
            </a:r>
            <a:endParaRPr lang="ru-RU" sz="24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err="1" smtClean="0"/>
              <a:t>нетравмирующим</a:t>
            </a:r>
            <a:r>
              <a:rPr lang="ru-RU" sz="2400" dirty="0" smtClean="0"/>
              <a:t> закруглением,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smtClean="0"/>
              <a:t>контрастной </a:t>
            </a:r>
            <a:r>
              <a:rPr lang="ru-RU" sz="2400" dirty="0"/>
              <a:t>окраской </a:t>
            </a:r>
            <a:endParaRPr lang="ru-RU" sz="2400" dirty="0" smtClean="0"/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smtClean="0"/>
              <a:t>ступеней и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2400" dirty="0" smtClean="0"/>
              <a:t>тактильной полосой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Content Placeholder 6" descr="P1010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0419" y="3861048"/>
            <a:ext cx="425043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Входная группа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b="1" dirty="0" smtClean="0"/>
              <a:t>Крыльцо </a:t>
            </a:r>
            <a:r>
              <a:rPr lang="ru-RU" b="1" dirty="0"/>
              <a:t>и входная </a:t>
            </a:r>
            <a:r>
              <a:rPr lang="ru-RU" b="1" dirty="0" smtClean="0"/>
              <a:t>площадка</a:t>
            </a:r>
          </a:p>
          <a:p>
            <a:endParaRPr lang="ru-RU" sz="2400" dirty="0" smtClean="0"/>
          </a:p>
          <a:p>
            <a:r>
              <a:rPr lang="ru-RU" sz="2400" dirty="0" smtClean="0"/>
              <a:t>Противоскользящее  покрытие</a:t>
            </a:r>
            <a:endParaRPr lang="ru-RU" dirty="0" smtClean="0"/>
          </a:p>
          <a:p>
            <a:r>
              <a:rPr lang="ru-RU" sz="2400" dirty="0" smtClean="0"/>
              <a:t>Навес</a:t>
            </a:r>
          </a:p>
          <a:p>
            <a:r>
              <a:rPr lang="ru-RU" sz="2400" dirty="0" smtClean="0"/>
              <a:t>Диаметр </a:t>
            </a:r>
            <a:r>
              <a:rPr lang="ru-RU" sz="2400" dirty="0"/>
              <a:t>поворотных зон наружных входных площадок </a:t>
            </a:r>
            <a:r>
              <a:rPr lang="ru-RU" sz="2400" dirty="0" smtClean="0"/>
              <a:t>- не </a:t>
            </a:r>
            <a:r>
              <a:rPr lang="ru-RU" sz="2400" dirty="0"/>
              <a:t>менее </a:t>
            </a:r>
            <a:r>
              <a:rPr lang="ru-RU" sz="2400" dirty="0" smtClean="0"/>
              <a:t>220 см.</a:t>
            </a:r>
          </a:p>
          <a:p>
            <a:r>
              <a:rPr lang="ru-RU" sz="2400" dirty="0"/>
              <a:t>Указатели специальных входов в здание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704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Входная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b="1" dirty="0" smtClean="0"/>
              <a:t>Пандус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Ширина </a:t>
            </a:r>
            <a:r>
              <a:rPr lang="ru-RU" sz="2400" dirty="0" smtClean="0"/>
              <a:t>марша – 90 см.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Уклон не более 1/12 от его высоты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Разворотные площадки – 160*160 см.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Поручни </a:t>
            </a:r>
            <a:r>
              <a:rPr lang="ru-RU" sz="2400" dirty="0"/>
              <a:t>с </a:t>
            </a:r>
            <a:r>
              <a:rPr lang="ru-RU" sz="2400" dirty="0" err="1" smtClean="0"/>
              <a:t>нетравмирующим</a:t>
            </a:r>
            <a:r>
              <a:rPr lang="ru-RU" sz="2400" dirty="0" smtClean="0"/>
              <a:t> закруглением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Противоскользящее </a:t>
            </a:r>
            <a:r>
              <a:rPr lang="ru-RU" sz="2400" dirty="0" smtClean="0"/>
              <a:t>покрытие</a:t>
            </a:r>
          </a:p>
          <a:p>
            <a:pPr marL="82296" indent="0">
              <a:spcBef>
                <a:spcPts val="0"/>
              </a:spcBef>
              <a:buNone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5" descr="пандус с контр полосо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4005063"/>
            <a:ext cx="3636404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3"/>
            <a:ext cx="3744416" cy="265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9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Входная группа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Входной тамбур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Ширина </a:t>
            </a:r>
            <a:r>
              <a:rPr lang="ru-RU" sz="2400" dirty="0"/>
              <a:t>проема в </a:t>
            </a:r>
            <a:r>
              <a:rPr lang="ru-RU" sz="2400" dirty="0" smtClean="0"/>
              <a:t>свету – не менее 90 см.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Высота порога – не более 2,5 см.</a:t>
            </a:r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/>
              <a:t>Габариты </a:t>
            </a:r>
            <a:r>
              <a:rPr lang="ru-RU" sz="2400" dirty="0" smtClean="0"/>
              <a:t>тамбура </a:t>
            </a:r>
            <a:r>
              <a:rPr lang="ru-RU" sz="2400" dirty="0"/>
              <a:t>при внутренней распашной </a:t>
            </a:r>
            <a:r>
              <a:rPr lang="ru-RU" sz="2400" dirty="0" err="1"/>
              <a:t>однопольной</a:t>
            </a:r>
            <a:r>
              <a:rPr lang="ru-RU" sz="2400" dirty="0"/>
              <a:t> </a:t>
            </a:r>
            <a:r>
              <a:rPr lang="ru-RU" sz="2400" dirty="0" smtClean="0"/>
              <a:t>двери - </a:t>
            </a:r>
            <a:r>
              <a:rPr lang="ru-RU" sz="2400" dirty="0"/>
              <a:t>150*150 </a:t>
            </a:r>
            <a:r>
              <a:rPr lang="ru-RU" sz="2400" dirty="0" smtClean="0"/>
              <a:t> см.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8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Пути движения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81807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Ширина полосы движения при открытых дверях кабинетов </a:t>
            </a:r>
            <a:r>
              <a:rPr lang="ru-RU" sz="2400" dirty="0" smtClean="0"/>
              <a:t>– не менее 90 см.</a:t>
            </a:r>
          </a:p>
          <a:p>
            <a:pPr>
              <a:spcBef>
                <a:spcPts val="0"/>
              </a:spcBef>
            </a:pPr>
            <a:endParaRPr lang="ru-RU" sz="10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Навесное </a:t>
            </a:r>
            <a:r>
              <a:rPr lang="ru-RU" sz="2400" dirty="0"/>
              <a:t>оборудование в зоне </a:t>
            </a:r>
            <a:r>
              <a:rPr lang="ru-RU" sz="2400" dirty="0" smtClean="0"/>
              <a:t>движения - не </a:t>
            </a:r>
            <a:r>
              <a:rPr lang="ru-RU" sz="2400" dirty="0"/>
              <a:t>более 30 </a:t>
            </a:r>
            <a:r>
              <a:rPr lang="ru-RU" sz="2400" dirty="0" smtClean="0"/>
              <a:t>см.</a:t>
            </a:r>
          </a:p>
          <a:p>
            <a:pPr>
              <a:spcBef>
                <a:spcPts val="0"/>
              </a:spcBef>
            </a:pPr>
            <a:endParaRPr lang="ru-RU" sz="10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Противоскользящее </a:t>
            </a:r>
            <a:r>
              <a:rPr lang="ru-RU" sz="2400" dirty="0"/>
              <a:t>покрытие</a:t>
            </a: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6" name="Picture 2" descr="http://www.safetyline.de/assets/images/verform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3672408" cy="316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580261"/>
            <a:ext cx="3744417" cy="31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150</TotalTime>
  <Words>546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Базовые требования к общественным зданиям и сооружениям в отношении обеспечения их доступности для людей с ограниченными возможностями</vt:lpstr>
      <vt:lpstr>Нормативные документы: </vt:lpstr>
      <vt:lpstr>Элементы архитектурной среды</vt:lpstr>
      <vt:lpstr>Территория объекта</vt:lpstr>
      <vt:lpstr>Территория объекта</vt:lpstr>
      <vt:lpstr>Входная группа</vt:lpstr>
      <vt:lpstr>Входная группа</vt:lpstr>
      <vt:lpstr>Входная группа</vt:lpstr>
      <vt:lpstr>Пути движения </vt:lpstr>
      <vt:lpstr>Пути движения </vt:lpstr>
      <vt:lpstr>Пути движения </vt:lpstr>
      <vt:lpstr>Зона оказания услуг</vt:lpstr>
      <vt:lpstr>Санитарно-бытовые помещения</vt:lpstr>
      <vt:lpstr>Санитарно-бытовые помещения</vt:lpstr>
      <vt:lpstr>Средства информации и телекоммуникации </vt:lpstr>
      <vt:lpstr>Средства информации и телекоммуникации </vt:lpstr>
      <vt:lpstr>Средства информации и телекоммуникации </vt:lpstr>
      <vt:lpstr>Спасибо за внимание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DeNoR</dc:creator>
  <cp:lastModifiedBy>1</cp:lastModifiedBy>
  <cp:revision>93</cp:revision>
  <dcterms:created xsi:type="dcterms:W3CDTF">2015-08-22T06:33:29Z</dcterms:created>
  <dcterms:modified xsi:type="dcterms:W3CDTF">2015-09-03T11:40:33Z</dcterms:modified>
</cp:coreProperties>
</file>